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9"/>
  </p:notesMasterIdLst>
  <p:handoutMasterIdLst>
    <p:handoutMasterId r:id="rId20"/>
  </p:handoutMasterIdLst>
  <p:sldIdLst>
    <p:sldId id="302" r:id="rId2"/>
    <p:sldId id="304" r:id="rId3"/>
    <p:sldId id="306" r:id="rId4"/>
    <p:sldId id="348" r:id="rId5"/>
    <p:sldId id="375" r:id="rId6"/>
    <p:sldId id="376" r:id="rId7"/>
    <p:sldId id="388" r:id="rId8"/>
    <p:sldId id="394" r:id="rId9"/>
    <p:sldId id="396" r:id="rId10"/>
    <p:sldId id="381" r:id="rId11"/>
    <p:sldId id="378" r:id="rId12"/>
    <p:sldId id="366" r:id="rId13"/>
    <p:sldId id="373" r:id="rId14"/>
    <p:sldId id="382" r:id="rId15"/>
    <p:sldId id="337" r:id="rId16"/>
    <p:sldId id="387" r:id="rId17"/>
    <p:sldId id="330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3" autoAdjust="0"/>
    <p:restoredTop sz="66053" autoAdjust="0"/>
  </p:normalViewPr>
  <p:slideViewPr>
    <p:cSldViewPr>
      <p:cViewPr varScale="1">
        <p:scale>
          <a:sx n="73" d="100"/>
          <a:sy n="73" d="100"/>
        </p:scale>
        <p:origin x="15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9E093A-64C1-4AAF-8215-3291EA761733}" type="datetimeFigureOut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FBE66A-0F2E-4454-B38C-51EBA64544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8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107EC8B-E1DE-43CC-B4D2-681D16C5992F}" type="datetimeFigureOut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98D5E6-573B-428A-A649-DE042DDD4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502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662" indent="-29640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634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9887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4141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6903E3-BE22-40B9-81A2-46F5541CEFC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120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662" indent="-29640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634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9887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4141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38E750-95F2-4C08-A24F-1957BC750F4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62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662" indent="-29640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634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9887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4141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2A87EC-1D39-42C4-B0CF-118390E2F034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046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54150" y="1181100"/>
            <a:ext cx="4248150" cy="31861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662" indent="-29640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634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9887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4141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C8C11E-9215-4CB7-977D-898F87AEAEC0}" type="slidenum">
              <a:rPr lang="en-US" altLang="en-US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10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54150" y="1181100"/>
            <a:ext cx="4248150" cy="31861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662" indent="-29640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634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9887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4141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C22CE4-CA62-40FC-89B5-2D984237B23D}" type="slidenum">
              <a:rPr lang="en-US" altLang="en-US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82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662" indent="-29640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634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9887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4141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13246A-042C-4990-9257-7F4F56EDE459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4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0662" indent="-29640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634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9887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4141" indent="-23712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5F1BB1-36A7-4D8C-915F-55752328C8EC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35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C6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1905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711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4E69DE1-97BB-40B0-B253-F5E0AE674AFF}" type="slidenum">
              <a:rPr lang="en-US" altLang="en-US" sz="1200">
                <a:solidFill>
                  <a:srgbClr val="3F3F3F"/>
                </a:solidFill>
                <a:latin typeface="Segoe UI" panose="020B0502040204020203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3F3F3F"/>
              </a:solidFill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3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7E96E86-4E07-4C54-9B3E-2433EBB26432}" type="slidenum">
              <a:rPr lang="en-US" altLang="en-US" sz="1200">
                <a:solidFill>
                  <a:srgbClr val="3F3F3F"/>
                </a:solidFill>
                <a:latin typeface="Segoe UI" panose="020B0502040204020203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3F3F3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FFC6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D228F7-B2AD-464F-BCF9-E128754F85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177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E451022-58B1-4A59-99AE-CEDC361BD7EF}" type="slidenum">
              <a:rPr lang="en-US" altLang="en-US" sz="1200">
                <a:solidFill>
                  <a:srgbClr val="3F3F3F"/>
                </a:solidFill>
                <a:latin typeface="Segoe UI" panose="020B0502040204020203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3F3F3F"/>
              </a:solidFill>
              <a:latin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2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6003118-01E3-4FD6-91EA-F6CA19F46BDA}" type="slidenum">
              <a:rPr lang="en-US" altLang="en-US" sz="1200">
                <a:solidFill>
                  <a:srgbClr val="3F3F3F"/>
                </a:solidFill>
                <a:latin typeface="Segoe UI" panose="020B0502040204020203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3F3F3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2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43A33C5-8D76-4153-A3E0-BE943A7E9F67}" type="slidenum">
              <a:rPr lang="en-US" altLang="en-US" sz="1200">
                <a:solidFill>
                  <a:srgbClr val="3F3F3F"/>
                </a:solidFill>
                <a:latin typeface="Segoe UI" panose="020B0502040204020203" pitchFamily="34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3F3F3F"/>
              </a:solidFill>
              <a:latin typeface="Segoe UI" panose="020B0502040204020203" pitchFamily="34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8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rgbClr val="FFC6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invGray">
          <a:xfrm>
            <a:off x="0" y="604996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1905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16943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Segoe UI" panose="020B0502040204020203" pitchFamily="34" charset="0"/>
              </a:defRPr>
            </a:lvl1pPr>
          </a:lstStyle>
          <a:p>
            <a:fld id="{8891F69F-4344-4ACB-BCAF-5E7537273C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9" r:id="rId1"/>
    <p:sldLayoutId id="2147484530" r:id="rId2"/>
    <p:sldLayoutId id="2147484531" r:id="rId3"/>
    <p:sldLayoutId id="2147484532" r:id="rId4"/>
    <p:sldLayoutId id="2147484533" r:id="rId5"/>
    <p:sldLayoutId id="2147484534" r:id="rId6"/>
    <p:sldLayoutId id="2147484535" r:id="rId7"/>
    <p:sldLayoutId id="2147484536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Segoe UI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Segoe UI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Segoe UI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Segoe UI Bol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964305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17475" eaLnBrk="1" hangingPunct="1"/>
            <a:r>
              <a:rPr altLang="en-US" dirty="0"/>
              <a:t>Board of Higher Education Meeting |</a:t>
            </a:r>
            <a:r>
              <a:rPr lang="en-US" altLang="en-US" dirty="0"/>
              <a:t> </a:t>
            </a:r>
            <a:r>
              <a:rPr altLang="en-US" dirty="0"/>
              <a:t>May 1, 2018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52"/>
          <a:stretch/>
        </p:blipFill>
        <p:spPr>
          <a:xfrm>
            <a:off x="0" y="0"/>
            <a:ext cx="9144000" cy="60452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dirty="0"/>
              <a:t>Recommendation 3: </a:t>
            </a:r>
          </a:p>
          <a:p>
            <a:pPr lvl="1"/>
            <a:r>
              <a:rPr lang="en-US" altLang="en-US" sz="2200" b="1" dirty="0"/>
              <a:t>Repackage the Massachusetts system of tuition waivers </a:t>
            </a:r>
            <a:r>
              <a:rPr lang="en-US" altLang="en-US" sz="2200" dirty="0"/>
              <a:t>into a simplified, well-publicized grant program </a:t>
            </a:r>
            <a:endParaRPr lang="en-US" altLang="en-US" sz="2200" b="1" dirty="0">
              <a:solidFill>
                <a:srgbClr val="FF0000"/>
              </a:solidFill>
            </a:endParaRPr>
          </a:p>
          <a:p>
            <a:r>
              <a:rPr lang="en-US" altLang="en-US" sz="1800" b="1" dirty="0"/>
              <a:t>Action Steps:</a:t>
            </a:r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Review the current array of tuition waivers to determine feasibility of consolidating and/or eliminating waiver programs that are duplicative or no longer required due to a lack of utilization or outdated </a:t>
            </a:r>
            <a:r>
              <a:rPr lang="en-US" altLang="en-US" sz="1800" dirty="0" smtClean="0"/>
              <a:t>purpose</a:t>
            </a:r>
            <a:endParaRPr lang="en-US" altLang="en-US" sz="1800" dirty="0"/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Align efforts with the work of the Tuition Retention Task Force</a:t>
            </a:r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Implement approval process, based on recommended status</a:t>
            </a:r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Plan and execute an awareness campaign for institutions/general public</a:t>
            </a:r>
          </a:p>
          <a:p>
            <a:pPr marL="457200" lvl="1" indent="0">
              <a:spcBef>
                <a:spcPts val="475"/>
              </a:spcBef>
              <a:buNone/>
            </a:pPr>
            <a:endParaRPr lang="en-US" altLang="en-US" sz="1800" dirty="0"/>
          </a:p>
          <a:p>
            <a:pPr>
              <a:spcBef>
                <a:spcPts val="475"/>
              </a:spcBef>
            </a:pPr>
            <a:r>
              <a:rPr lang="en-US" altLang="en-US" sz="1800" b="1" dirty="0"/>
              <a:t>Timeline</a:t>
            </a:r>
            <a:r>
              <a:rPr lang="en-US" altLang="en-US" sz="1800" dirty="0"/>
              <a:t>: Implement changes for </a:t>
            </a:r>
            <a:r>
              <a:rPr lang="en-US" altLang="en-US" sz="1800" dirty="0" smtClean="0"/>
              <a:t>FY2020 </a:t>
            </a:r>
            <a:r>
              <a:rPr lang="en-US" altLang="en-US" sz="1800" dirty="0"/>
              <a:t>to allow for institutional planning and adjustments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rPr dirty="0"/>
              <a:t>Redesigning Massachusetts State Financial Aid</a:t>
            </a:r>
          </a:p>
          <a:p>
            <a:pPr>
              <a:defRPr/>
            </a:pPr>
            <a:endParaRPr dirty="0"/>
          </a:p>
          <a:p>
            <a:pPr>
              <a:defRPr/>
            </a:pPr>
            <a:endParaRPr dirty="0"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28FA0339-73CA-43F2-B991-973CBF4F7B2C}"/>
              </a:ext>
            </a:extLst>
          </p:cNvPr>
          <p:cNvSpPr txBox="1">
            <a:spLocks/>
          </p:cNvSpPr>
          <p:nvPr/>
        </p:nvSpPr>
        <p:spPr bwMode="auto">
          <a:xfrm>
            <a:off x="304253" y="5334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9pPr>
            <a:extLst/>
          </a:lstStyle>
          <a:p>
            <a:r>
              <a:rPr lang="en-US" altLang="en-US" dirty="0"/>
              <a:t>Recommendations &amp; Action Steps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eaLnBrk="1" hangingPunct="1"/>
            <a:r>
              <a:rPr lang="en-US" altLang="en-US" sz="1800" b="1" dirty="0"/>
              <a:t>Recommendation 4: </a:t>
            </a:r>
          </a:p>
          <a:p>
            <a:pPr lvl="1" eaLnBrk="1" hangingPunct="1"/>
            <a:r>
              <a:rPr lang="en-US" altLang="en-US" sz="2200" b="1" dirty="0"/>
              <a:t>Apply lessons learned and innovations from pilot programs</a:t>
            </a:r>
            <a:r>
              <a:rPr lang="en-US" altLang="en-US" sz="2200" dirty="0"/>
              <a:t> to existing aid policies</a:t>
            </a:r>
          </a:p>
          <a:p>
            <a:pPr eaLnBrk="1" hangingPunct="1"/>
            <a:r>
              <a:rPr lang="en-US" altLang="en-US" sz="1800" b="1" dirty="0"/>
              <a:t>Action Steps:</a:t>
            </a:r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Establish metrics to comprehensively evaluate financial aid funding and other factors that support “Big Three” objectives</a:t>
            </a:r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Use results/findings to critically assess the effectiveness and usefulness </a:t>
            </a:r>
            <a:br>
              <a:rPr lang="en-US" altLang="en-US" sz="1800" dirty="0"/>
            </a:br>
            <a:r>
              <a:rPr lang="en-US" altLang="en-US" sz="1800" dirty="0"/>
              <a:t>of programs and implement course corrections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Specifically assess the impact of the No Interest Loan (NIL) Program on reducing unmet need for middle income families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Determine need for continuation of NIL as a viable state program and either phase out or continue support for NIL through the use of state financial aid appropriations</a:t>
            </a:r>
          </a:p>
          <a:p>
            <a:pPr lvl="1" eaLnBrk="1" hangingPunct="1">
              <a:spcBef>
                <a:spcPts val="475"/>
              </a:spcBef>
            </a:pPr>
            <a:endParaRPr lang="en-US" altLang="en-US" sz="1800" dirty="0"/>
          </a:p>
          <a:p>
            <a:pPr lvl="1" eaLnBrk="1" hangingPunct="1">
              <a:spcBef>
                <a:spcPts val="475"/>
              </a:spcBef>
            </a:pPr>
            <a:endParaRPr lang="en-US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t>Redesigning Massachusetts State Financial Aid</a:t>
            </a:r>
          </a:p>
          <a:p>
            <a:pPr>
              <a:defRPr/>
            </a:pPr>
            <a:endParaRPr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93E4E81F-4B42-4BAC-8FAD-CA0B1124C255}"/>
              </a:ext>
            </a:extLst>
          </p:cNvPr>
          <p:cNvSpPr txBox="1">
            <a:spLocks/>
          </p:cNvSpPr>
          <p:nvPr/>
        </p:nvSpPr>
        <p:spPr bwMode="auto">
          <a:xfrm>
            <a:off x="304253" y="5334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9pPr>
            <a:extLst/>
          </a:lstStyle>
          <a:p>
            <a:r>
              <a:rPr lang="en-US" altLang="en-US" dirty="0"/>
              <a:t>Recommendations &amp; Action Steps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1800" b="1" dirty="0"/>
              <a:t>Recommendation 4 (continued):</a:t>
            </a:r>
          </a:p>
          <a:p>
            <a:pPr lvl="1" eaLnBrk="1" hangingPunct="1"/>
            <a:r>
              <a:rPr lang="en-US" altLang="en-US" sz="2200" b="1" dirty="0"/>
              <a:t>Apply lessons learned and innovations from pilot programs</a:t>
            </a:r>
            <a:r>
              <a:rPr lang="en-US" altLang="en-US" sz="2200" dirty="0"/>
              <a:t> to existing aid policies</a:t>
            </a:r>
            <a:r>
              <a:rPr lang="en-US" altLang="en-US" sz="1800" b="1" dirty="0"/>
              <a:t> </a:t>
            </a:r>
            <a:endParaRPr lang="en-US" altLang="en-US" sz="2200" dirty="0"/>
          </a:p>
          <a:p>
            <a:r>
              <a:rPr lang="en-US" altLang="en-US" sz="1800" b="1" dirty="0"/>
              <a:t>Action Steps (continued):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Assess impact and overall effectiveness of current financial aid programs directed toward meeting workforce needs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Align scholarship aid with state workforce development strategies</a:t>
            </a:r>
          </a:p>
          <a:p>
            <a:pPr lvl="1" eaLnBrk="1" hangingPunct="1"/>
            <a:r>
              <a:rPr lang="en-US" altLang="en-US" sz="1800" dirty="0"/>
              <a:t>Explore opportunities to support incentive-based financial aid programs, including Early College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Explore opportunities for community and institutional partnerships 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Develop plan for a sustainable funding level, based on annual budget, college costs and program effectiveness</a:t>
            </a:r>
          </a:p>
          <a:p>
            <a:pPr eaLnBrk="1" hangingPunct="1">
              <a:spcBef>
                <a:spcPts val="475"/>
              </a:spcBef>
            </a:pPr>
            <a:r>
              <a:rPr lang="en-US" altLang="en-US" sz="1800" b="1" dirty="0"/>
              <a:t>Timeline</a:t>
            </a:r>
            <a:r>
              <a:rPr lang="en-US" altLang="en-US" sz="1800" dirty="0"/>
              <a:t>: Implementation should commence with the FY2020, based on fiscal year budget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t>Redesigning Massachusetts State Financial Aid</a:t>
            </a:r>
          </a:p>
          <a:p>
            <a:pPr>
              <a:defRPr/>
            </a:pPr>
            <a:endParaRPr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452C22CA-2DF9-44F9-A94A-BA964F4A7BBF}"/>
              </a:ext>
            </a:extLst>
          </p:cNvPr>
          <p:cNvSpPr txBox="1">
            <a:spLocks/>
          </p:cNvSpPr>
          <p:nvPr/>
        </p:nvSpPr>
        <p:spPr bwMode="auto">
          <a:xfrm>
            <a:off x="304253" y="5334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9pPr>
            <a:extLst/>
          </a:lstStyle>
          <a:p>
            <a:r>
              <a:rPr lang="en-US" altLang="en-US" dirty="0"/>
              <a:t>Recommendations &amp; Action Steps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/>
          <a:lstStyle/>
          <a:p>
            <a:r>
              <a:rPr lang="en-US" altLang="en-US" sz="1800" b="1" dirty="0"/>
              <a:t>Recommendation 5: </a:t>
            </a:r>
          </a:p>
          <a:p>
            <a:pPr lvl="1"/>
            <a:r>
              <a:rPr lang="en-US" altLang="en-US" sz="2200" b="1" dirty="0"/>
              <a:t>Improve communications </a:t>
            </a:r>
            <a:r>
              <a:rPr lang="en-US" altLang="en-US" sz="2200" dirty="0"/>
              <a:t>regarding state financial aid programs for clarity and increased awareness</a:t>
            </a:r>
            <a:endParaRPr lang="en-US" altLang="en-US" sz="2200" dirty="0">
              <a:solidFill>
                <a:srgbClr val="FF0000"/>
              </a:solidFill>
            </a:endParaRPr>
          </a:p>
          <a:p>
            <a:r>
              <a:rPr lang="en-US" altLang="en-US" sz="1800" b="1" dirty="0"/>
              <a:t>Action Steps</a:t>
            </a:r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Revamp the State Financial Aid website for greater clarity, transparency, and navigation ease to enable informed decisions about higher ed opportunities and financing. </a:t>
            </a:r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Implement recommendations from Business Process Review (BPR) that seek to streamline student’s journey through financial aid process</a:t>
            </a:r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Explore opportunities for communicating with students with education partners, MEFA and DESE</a:t>
            </a:r>
          </a:p>
          <a:p>
            <a:pPr lvl="1">
              <a:spcBef>
                <a:spcPts val="475"/>
              </a:spcBef>
            </a:pPr>
            <a:r>
              <a:rPr lang="en-US" altLang="en-US" sz="1800" dirty="0"/>
              <a:t>Use focus group of students, parents, and institutions to insure utility and clarity of information</a:t>
            </a:r>
          </a:p>
          <a:p>
            <a:pPr>
              <a:spcBef>
                <a:spcPts val="475"/>
              </a:spcBef>
            </a:pPr>
            <a:r>
              <a:rPr lang="en-US" altLang="en-US" sz="1800" b="1" dirty="0"/>
              <a:t>Timeline</a:t>
            </a:r>
            <a:r>
              <a:rPr lang="en-US" altLang="en-US" sz="1800" dirty="0"/>
              <a:t>: Phased-in over the next several months; completion targeted for the 2019-20 academic year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rPr dirty="0"/>
              <a:t>Redesigning Massachusetts State Financial Aid</a:t>
            </a:r>
          </a:p>
          <a:p>
            <a:pPr>
              <a:defRPr/>
            </a:pPr>
            <a:endParaRPr dirty="0"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BF91723B-AA06-48A4-85F1-3243EAFDC0F0}"/>
              </a:ext>
            </a:extLst>
          </p:cNvPr>
          <p:cNvSpPr txBox="1">
            <a:spLocks/>
          </p:cNvSpPr>
          <p:nvPr/>
        </p:nvSpPr>
        <p:spPr bwMode="auto">
          <a:xfrm>
            <a:off x="304253" y="5334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9pPr>
            <a:extLst/>
          </a:lstStyle>
          <a:p>
            <a:r>
              <a:rPr lang="en-US" altLang="en-US" dirty="0"/>
              <a:t>Recommendations &amp; Action Steps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/>
              <a:t>Entitlement Programs</a:t>
            </a:r>
          </a:p>
          <a:p>
            <a:pPr lvl="1"/>
            <a:r>
              <a:rPr lang="en-US" altLang="en-US" sz="2200" dirty="0"/>
              <a:t>Foster Child Grant (7066-0016)</a:t>
            </a:r>
          </a:p>
          <a:p>
            <a:pPr lvl="1"/>
            <a:r>
              <a:rPr lang="en-US" altLang="en-US" sz="2200" dirty="0"/>
              <a:t>Adopted and Foster Fee Assistance Program (7066-0021)</a:t>
            </a:r>
          </a:p>
          <a:p>
            <a:r>
              <a:rPr lang="en-US" altLang="en-US" sz="2400" b="1" dirty="0"/>
              <a:t>Statutory Programs </a:t>
            </a:r>
          </a:p>
          <a:p>
            <a:pPr lvl="1"/>
            <a:r>
              <a:rPr lang="en-US" altLang="en-US" sz="2200" dirty="0"/>
              <a:t>Public Service Grant (General Scholarship - 7070-0065)</a:t>
            </a:r>
          </a:p>
          <a:p>
            <a:pPr lvl="1"/>
            <a:r>
              <a:rPr lang="en-US" altLang="en-US" sz="2200" dirty="0"/>
              <a:t>Christian Herter Memorial Scholarship (General Scholarship - 7070-0065)</a:t>
            </a:r>
            <a:endParaRPr lang="en-US" altLang="en-US" b="1" dirty="0"/>
          </a:p>
          <a:p>
            <a:r>
              <a:rPr lang="en-US" altLang="en-US" sz="2400" b="1" dirty="0"/>
              <a:t>Rationale: </a:t>
            </a:r>
          </a:p>
          <a:p>
            <a:pPr lvl="1"/>
            <a:r>
              <a:rPr lang="en-US" altLang="en-US" sz="2200" dirty="0"/>
              <a:t>Programs are statutory / legislatively supported </a:t>
            </a:r>
          </a:p>
          <a:p>
            <a:pPr lvl="1"/>
            <a:r>
              <a:rPr lang="en-US" altLang="en-US" sz="2200" dirty="0"/>
              <a:t>Targets high-need students / those for whom overcoming obstacles is critical </a:t>
            </a:r>
          </a:p>
          <a:p>
            <a:pPr lvl="1"/>
            <a:r>
              <a:rPr lang="en-US" altLang="en-US" sz="2200" dirty="0"/>
              <a:t>Successful in promoting student access and persistence</a:t>
            </a:r>
          </a:p>
          <a:p>
            <a:endParaRPr lang="en-US" alt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Redesigning Massachusetts State Financial Aid</a:t>
            </a:r>
          </a:p>
          <a:p>
            <a:endParaRPr lang="en-US"/>
          </a:p>
        </p:txBody>
      </p:sp>
      <p:sp>
        <p:nvSpPr>
          <p:cNvPr id="28676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838200"/>
          </a:xfrm>
        </p:spPr>
        <p:txBody>
          <a:bodyPr/>
          <a:lstStyle/>
          <a:p>
            <a:r>
              <a:rPr lang="en-US" altLang="en-US" sz="3400" dirty="0"/>
              <a:t>Programs Not Recommended for Change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61375" cy="46259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400" b="1" dirty="0"/>
              <a:t>Addresses BHE priorities:</a:t>
            </a:r>
          </a:p>
          <a:p>
            <a:pPr eaLnBrk="1" hangingPunct="1"/>
            <a:r>
              <a:rPr lang="en-US" altLang="en-US" sz="2400" b="1" dirty="0"/>
              <a:t>College Affordability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2200" dirty="0"/>
              <a:t>Maximizes impact on unmet need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2200" dirty="0"/>
              <a:t>Focus on tuition/fee costs</a:t>
            </a:r>
          </a:p>
          <a:p>
            <a:pPr eaLnBrk="1" hangingPunct="1"/>
            <a:r>
              <a:rPr lang="en-US" altLang="en-US" sz="2400" b="1" dirty="0"/>
              <a:t>Improving College Participation and Completion Rates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2200" dirty="0"/>
              <a:t>Incentivizes persistence/ degree completion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2200" dirty="0"/>
              <a:t>Sustains funding, preserving initiatives 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2200" dirty="0"/>
              <a:t>Provides guarantee </a:t>
            </a:r>
          </a:p>
          <a:p>
            <a:pPr eaLnBrk="1" hangingPunct="1"/>
            <a:r>
              <a:rPr lang="en-US" altLang="en-US" sz="2400" b="1" dirty="0"/>
              <a:t> Closing Achievement &amp; Opportunity Gaps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2200" dirty="0"/>
              <a:t>Promotes quality information / services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2200" dirty="0"/>
              <a:t>Supports Early College Initiatives / partnerships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1900" b="1" dirty="0"/>
          </a:p>
          <a:p>
            <a:pPr lvl="1" eaLnBrk="1" hangingPunct="1">
              <a:spcBef>
                <a:spcPts val="475"/>
              </a:spcBef>
              <a:buFont typeface="Wingdings" panose="05000000000000000000" pitchFamily="2" charset="2"/>
              <a:buNone/>
            </a:pPr>
            <a:endParaRPr lang="en-US" altLang="en-US" sz="2200" dirty="0"/>
          </a:p>
        </p:txBody>
      </p:sp>
      <p:sp>
        <p:nvSpPr>
          <p:cNvPr id="3277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t>Redesigning Massachusetts State Financial Aid</a:t>
            </a:r>
          </a:p>
        </p:txBody>
      </p:sp>
      <p:sp>
        <p:nvSpPr>
          <p:cNvPr id="2970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9067800" cy="838200"/>
          </a:xfrm>
        </p:spPr>
        <p:txBody>
          <a:bodyPr/>
          <a:lstStyle/>
          <a:p>
            <a:pPr eaLnBrk="1" hangingPunct="1"/>
            <a:r>
              <a:rPr lang="en-US" altLang="en-US" sz="3400"/>
              <a:t>Key Factors for Policy Recommendations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381000" y="1774825"/>
            <a:ext cx="8382000" cy="4625975"/>
          </a:xfrm>
        </p:spPr>
        <p:txBody>
          <a:bodyPr/>
          <a:lstStyle/>
          <a:p>
            <a:pPr marL="576263" indent="-457200">
              <a:buFont typeface="Wingdings" panose="05000000000000000000" pitchFamily="2" charset="2"/>
              <a:buChar char="q"/>
            </a:pPr>
            <a:r>
              <a:rPr lang="en-US" altLang="en-US" b="1" dirty="0"/>
              <a:t>Share recommendations</a:t>
            </a:r>
            <a:r>
              <a:rPr lang="en-US" altLang="en-US" dirty="0"/>
              <a:t> with general public and stakeholders</a:t>
            </a:r>
          </a:p>
          <a:p>
            <a:pPr marL="576263" indent="-457200">
              <a:buFont typeface="Wingdings" panose="05000000000000000000" pitchFamily="2" charset="2"/>
              <a:buChar char="q"/>
            </a:pPr>
            <a:r>
              <a:rPr lang="en-US" altLang="en-US" b="1" dirty="0"/>
              <a:t>Collect feedback</a:t>
            </a:r>
          </a:p>
          <a:p>
            <a:pPr marL="576263" indent="-457200">
              <a:buFont typeface="Wingdings" panose="05000000000000000000" pitchFamily="2" charset="2"/>
              <a:buChar char="q"/>
            </a:pPr>
            <a:r>
              <a:rPr lang="en-US" altLang="en-US" b="1" dirty="0"/>
              <a:t>Revise policy recommendations </a:t>
            </a:r>
            <a:br>
              <a:rPr lang="en-US" altLang="en-US" b="1" dirty="0"/>
            </a:br>
            <a:r>
              <a:rPr lang="en-US" altLang="en-US" dirty="0"/>
              <a:t>as necessary</a:t>
            </a:r>
          </a:p>
          <a:p>
            <a:pPr marL="576263" indent="-457200">
              <a:buFont typeface="Wingdings" panose="05000000000000000000" pitchFamily="2" charset="2"/>
              <a:buChar char="q"/>
            </a:pPr>
            <a:r>
              <a:rPr lang="en-US" altLang="en-US" b="1" dirty="0"/>
              <a:t>Revisit with BHE for review and endorsement </a:t>
            </a:r>
            <a:r>
              <a:rPr lang="en-US" altLang="en-US"/>
              <a:t>in</a:t>
            </a:r>
            <a:r>
              <a:rPr lang="en-US" altLang="en-US" b="1"/>
              <a:t> </a:t>
            </a:r>
            <a:r>
              <a:rPr lang="en-US" altLang="en-US" smtClean="0"/>
              <a:t>June </a:t>
            </a:r>
            <a:r>
              <a:rPr lang="en-US" altLang="en-US" dirty="0"/>
              <a:t>2018</a:t>
            </a:r>
          </a:p>
          <a:p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Redesigning Massachusetts State Financial Aid</a:t>
            </a:r>
          </a:p>
          <a:p>
            <a:endParaRPr lang="en-US"/>
          </a:p>
        </p:txBody>
      </p:sp>
      <p:sp>
        <p:nvSpPr>
          <p:cNvPr id="3072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Steps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Questions &amp; Discussion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>
          <a:xfrm>
            <a:off x="523875" y="1828800"/>
            <a:ext cx="8239125" cy="685800"/>
          </a:xfrm>
        </p:spPr>
        <p:txBody>
          <a:bodyPr/>
          <a:lstStyle/>
          <a:p>
            <a:pPr eaLnBrk="1" hangingPunct="1"/>
            <a:r>
              <a:rPr lang="en-US" altLang="en-US"/>
              <a:t>Redesigning Massachusetts State Financial Aid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/>
          <a:lstStyle/>
          <a:p>
            <a:pPr eaLnBrk="1" hangingPunct="1"/>
            <a:r>
              <a:rPr lang="en-US" altLang="en-US" sz="2200" b="1" dirty="0"/>
              <a:t>Massachusetts Student Financial Aid Study</a:t>
            </a:r>
          </a:p>
          <a:p>
            <a:pPr lvl="1" eaLnBrk="1" hangingPunct="1"/>
            <a:r>
              <a:rPr lang="en-US" altLang="en-US" sz="1800" dirty="0"/>
              <a:t>Initiated by the “Redesigning State Aid in New England” Project, supported by the New England Board of Higher Education and funded by The Lumina Foundation</a:t>
            </a:r>
          </a:p>
          <a:p>
            <a:pPr eaLnBrk="1" hangingPunct="1"/>
            <a:r>
              <a:rPr lang="en-US" altLang="en-US" sz="2200" b="1" dirty="0"/>
              <a:t>Consultants from Harvard Graduate School of Education:</a:t>
            </a:r>
          </a:p>
          <a:p>
            <a:pPr lvl="1" eaLnBrk="1" hangingPunct="1"/>
            <a:r>
              <a:rPr lang="en-US" altLang="en-US" sz="1800" dirty="0"/>
              <a:t>Professor Bridget Terry Long, Ph.D.</a:t>
            </a:r>
          </a:p>
          <a:p>
            <a:pPr lvl="1" eaLnBrk="1" hangingPunct="1"/>
            <a:r>
              <a:rPr altLang="en-US" sz="1800" dirty="0" err="1" smtClean="0"/>
              <a:t>Mo</a:t>
            </a:r>
            <a:r>
              <a:rPr lang="en-US" altLang="en-US" sz="1800" dirty="0" err="1" smtClean="0"/>
              <a:t>n</a:t>
            </a:r>
            <a:r>
              <a:rPr altLang="en-US" sz="1800" dirty="0" err="1" smtClean="0"/>
              <a:t>nica</a:t>
            </a:r>
            <a:r>
              <a:rPr altLang="en-US" sz="1800" dirty="0" smtClean="0"/>
              <a:t> </a:t>
            </a:r>
            <a:r>
              <a:rPr altLang="en-US" sz="1800" dirty="0"/>
              <a:t>Chan, Ph.D. Candidate</a:t>
            </a:r>
          </a:p>
          <a:p>
            <a:pPr eaLnBrk="1" hangingPunct="1"/>
            <a:r>
              <a:rPr lang="en-US" altLang="en-US" sz="2200" b="1" dirty="0"/>
              <a:t>Study produced a set of recommendations </a:t>
            </a:r>
            <a:r>
              <a:rPr lang="en-US" altLang="en-US" sz="1800" dirty="0"/>
              <a:t>for reforming / consolidating state financial aid to move the Commonwealth forward on DHE’s “Big Three” Priority Objectives: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b="1" dirty="0"/>
              <a:t>Making college more accessible and affordable </a:t>
            </a:r>
            <a:r>
              <a:rPr lang="en-US" altLang="en-US" sz="1800" dirty="0"/>
              <a:t>for all </a:t>
            </a:r>
            <a:br>
              <a:rPr lang="en-US" altLang="en-US" sz="1800" dirty="0"/>
            </a:br>
            <a:r>
              <a:rPr lang="en-US" altLang="en-US" sz="1800" dirty="0"/>
              <a:t>Massachusetts residents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b="1" dirty="0"/>
              <a:t>Closing gaps in student opportunity and achievement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b="1" dirty="0"/>
              <a:t>Improving college completion rates</a:t>
            </a:r>
            <a:endParaRPr lang="en-US" alt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rPr dirty="0"/>
              <a:t>Redesigning Massachusetts State Financial Aid</a:t>
            </a:r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Background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3" indent="0" eaLnBrk="1" hangingPunct="1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  <a:buFont typeface="Wingdings 2" panose="05020102010507070707" pitchFamily="18" charset="2"/>
              <a:buNone/>
            </a:pPr>
            <a:r>
              <a:rPr lang="en-US" altLang="en-US" sz="2400" b="1" dirty="0"/>
              <a:t>BHE presentation in March—Dr. Long and Ms. Chan offered overview of the scope/results of their study: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400" dirty="0"/>
              <a:t>Analysis of the extent to which current financial aid programs are meeting residents’ needs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400" dirty="0"/>
              <a:t>Identification of opportunities to create efficiencies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400" dirty="0"/>
              <a:t>Identification of opportunities to simplify the aid process for families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en-US" sz="2400" dirty="0"/>
              <a:t>Forecast of future state financial aid needs,</a:t>
            </a:r>
            <a:br>
              <a:rPr lang="en-US" altLang="en-US" sz="2400" dirty="0"/>
            </a:br>
            <a:r>
              <a:rPr lang="en-US" altLang="en-US" sz="2400" dirty="0"/>
              <a:t>projected demographics/socioeconomic changes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t>Redesigning Massachusetts State Financial Aid</a:t>
            </a:r>
          </a:p>
        </p:txBody>
      </p:sp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Study Overview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/>
              <a:t>Five overarching recommendations </a:t>
            </a:r>
            <a:r>
              <a:rPr lang="en-US" altLang="en-US" sz="2400" dirty="0"/>
              <a:t>for improving effectiveness and efficiency of current state aid system:</a:t>
            </a:r>
          </a:p>
          <a:p>
            <a:pPr lvl="1"/>
            <a:r>
              <a:rPr lang="en-US" altLang="en-US" sz="2200" b="1" dirty="0"/>
              <a:t>Address the substantial unmet financial need</a:t>
            </a:r>
            <a:r>
              <a:rPr lang="en-US" altLang="en-US" sz="2200" dirty="0"/>
              <a:t> facing many students and families</a:t>
            </a:r>
          </a:p>
          <a:p>
            <a:pPr lvl="1"/>
            <a:r>
              <a:rPr lang="en-US" altLang="en-US" sz="2200" b="1" dirty="0"/>
              <a:t>Consolidate programs with similar goals</a:t>
            </a:r>
            <a:r>
              <a:rPr lang="en-US" altLang="en-US" sz="2200" dirty="0"/>
              <a:t> into a simpler, more streamlined system to benefit multiple stakeholders</a:t>
            </a:r>
          </a:p>
          <a:p>
            <a:pPr lvl="1"/>
            <a:r>
              <a:rPr lang="en-US" altLang="en-US" sz="2200" b="1" dirty="0"/>
              <a:t>Repackage the Massachusetts system of tuition waivers </a:t>
            </a:r>
            <a:r>
              <a:rPr lang="en-US" altLang="en-US" sz="2200" dirty="0"/>
              <a:t>into a simplified, well-publicized grant program</a:t>
            </a:r>
          </a:p>
          <a:p>
            <a:pPr lvl="1"/>
            <a:r>
              <a:rPr lang="en-US" altLang="en-US" sz="2200" b="1" dirty="0"/>
              <a:t>Apply lessons learned and innovations from pilot programs</a:t>
            </a:r>
            <a:r>
              <a:rPr lang="en-US" altLang="en-US" sz="2200" dirty="0"/>
              <a:t> to existing aid policies</a:t>
            </a:r>
          </a:p>
          <a:p>
            <a:pPr lvl="1"/>
            <a:r>
              <a:rPr lang="en-US" altLang="en-US" sz="2200" b="1" dirty="0"/>
              <a:t>Improve communications </a:t>
            </a:r>
            <a:r>
              <a:rPr lang="en-US" altLang="en-US" sz="2200" dirty="0"/>
              <a:t>regarding state financial aid programs for clarity and increased awareness</a:t>
            </a:r>
          </a:p>
          <a:p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Redesigning Massachusetts State Financial Aid</a:t>
            </a:r>
          </a:p>
          <a:p>
            <a:endParaRPr lang="en-US"/>
          </a:p>
        </p:txBody>
      </p:sp>
      <p:sp>
        <p:nvSpPr>
          <p:cNvPr id="13316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9067800" cy="838200"/>
          </a:xfrm>
        </p:spPr>
        <p:txBody>
          <a:bodyPr/>
          <a:lstStyle/>
          <a:p>
            <a:r>
              <a:rPr lang="en-US" altLang="en-US" sz="3600" dirty="0"/>
              <a:t>Summary of Study Recommendations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76800"/>
          </a:xfrm>
        </p:spPr>
        <p:txBody>
          <a:bodyPr/>
          <a:lstStyle/>
          <a:p>
            <a:pPr eaLnBrk="1" hangingPunct="1"/>
            <a:r>
              <a:rPr lang="en-US" altLang="en-US" sz="1800" b="1" dirty="0"/>
              <a:t>Recommendation 1: </a:t>
            </a:r>
          </a:p>
          <a:p>
            <a:pPr lvl="1" eaLnBrk="1" hangingPunct="1"/>
            <a:r>
              <a:rPr lang="en-US" altLang="en-US" sz="2200" b="1" dirty="0"/>
              <a:t>Address the substantial unmet financial need </a:t>
            </a:r>
            <a:r>
              <a:rPr lang="en-US" altLang="en-US" sz="2200" dirty="0"/>
              <a:t>facing many students and families. </a:t>
            </a:r>
          </a:p>
          <a:p>
            <a:pPr eaLnBrk="1" hangingPunct="1"/>
            <a:r>
              <a:rPr lang="en-US" altLang="en-US" sz="1800" b="1" dirty="0"/>
              <a:t>Action Steps:</a:t>
            </a:r>
          </a:p>
          <a:p>
            <a:pPr lvl="1" eaLnBrk="1" hangingPunct="1">
              <a:spcBef>
                <a:spcPts val="475"/>
              </a:spcBef>
              <a:buFont typeface="Wingdings" panose="05000000000000000000" pitchFamily="2" charset="2"/>
              <a:buChar char="§"/>
            </a:pPr>
            <a:r>
              <a:rPr lang="en-US" altLang="en-US" sz="1800" dirty="0"/>
              <a:t>BHE, Governor, and House of Representatives recommended an additional $7.1M in the FY2019 Budget General Scholarship line item</a:t>
            </a:r>
          </a:p>
          <a:p>
            <a:pPr lvl="1" eaLnBrk="1" hangingPunct="1">
              <a:spcBef>
                <a:spcPts val="475"/>
              </a:spcBef>
              <a:buFont typeface="Wingdings" panose="05000000000000000000" pitchFamily="2" charset="2"/>
              <a:buChar char="§"/>
            </a:pPr>
            <a:r>
              <a:rPr lang="en-US" altLang="en-US" sz="1800" dirty="0"/>
              <a:t>DHE has been working with college representatives to design a solution for allocating projected funding increase to address unmet need for tuition and fees for community college students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Develop </a:t>
            </a:r>
            <a:r>
              <a:rPr lang="en-US" altLang="en-US" sz="1800" dirty="0" smtClean="0"/>
              <a:t>long-term </a:t>
            </a:r>
            <a:r>
              <a:rPr lang="en-US" altLang="en-US" sz="1800" dirty="0"/>
              <a:t>financial aid funding strategies that target unmet need for tuition/fees for </a:t>
            </a:r>
            <a:r>
              <a:rPr lang="en-US" altLang="en-US" sz="1800" b="1" dirty="0"/>
              <a:t>all</a:t>
            </a:r>
            <a:r>
              <a:rPr lang="en-US" altLang="en-US" sz="1800" dirty="0"/>
              <a:t> public college students</a:t>
            </a:r>
          </a:p>
          <a:p>
            <a:pPr lvl="1" eaLnBrk="1" hangingPunct="1"/>
            <a:r>
              <a:rPr lang="en-US" altLang="en-US" sz="1800" dirty="0"/>
              <a:t>Establish an Emergency Matching Fund and administrative guidelines to provide assistance for extreme hardship cases for students with demonstrated financial need.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t>Redesigning Massachusetts State Financial Aid</a:t>
            </a:r>
          </a:p>
          <a:p>
            <a:pPr>
              <a:defRPr/>
            </a:pPr>
            <a:endParaRPr/>
          </a:p>
        </p:txBody>
      </p:sp>
      <p:sp>
        <p:nvSpPr>
          <p:cNvPr id="1434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Recommendations &amp; Action Steps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800" b="1" dirty="0"/>
              <a:t>Recommendation 1 (continued):</a:t>
            </a:r>
          </a:p>
          <a:p>
            <a:pPr lvl="1" eaLnBrk="1" hangingPunct="1"/>
            <a:r>
              <a:rPr lang="en-US" altLang="en-US" sz="2200" b="1" dirty="0"/>
              <a:t>Address the substantial unmet financial need </a:t>
            </a:r>
            <a:r>
              <a:rPr lang="en-US" altLang="en-US" sz="2200" dirty="0"/>
              <a:t>facing many students and families.</a:t>
            </a:r>
            <a:r>
              <a:rPr lang="en-US" altLang="en-US" sz="2200" b="1" dirty="0"/>
              <a:t> </a:t>
            </a:r>
            <a:endParaRPr lang="en-US" altLang="en-US" sz="2200" dirty="0"/>
          </a:p>
          <a:p>
            <a:pPr eaLnBrk="1" hangingPunct="1"/>
            <a:r>
              <a:rPr lang="en-US" altLang="en-US" sz="1800" b="1" dirty="0"/>
              <a:t>Action Steps (continued)</a:t>
            </a:r>
          </a:p>
          <a:p>
            <a:pPr lvl="1" eaLnBrk="1" hangingPunct="1"/>
            <a:r>
              <a:rPr lang="en-US" altLang="en-US" sz="1800" dirty="0"/>
              <a:t>Review and make recommendations to revise the “state-supported” requirement for all financial aid programs so that students have greater access to funds that may help them cover full tuition and fee charges.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Align work on the “state-supported” requirement with the work of the Tuition Retention Task Force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Seek legislative and/or statutory changes, as necessary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Modify financial aid program guidelines </a:t>
            </a:r>
            <a:r>
              <a:rPr lang="en-US" altLang="en-US" sz="1800" dirty="0" smtClean="0"/>
              <a:t>accordingly</a:t>
            </a:r>
            <a:br>
              <a:rPr lang="en-US" altLang="en-US" sz="1800" dirty="0" smtClean="0"/>
            </a:br>
            <a:endParaRPr lang="en-US" altLang="en-US" sz="1800" dirty="0"/>
          </a:p>
          <a:p>
            <a:pPr eaLnBrk="1" hangingPunct="1"/>
            <a:r>
              <a:rPr lang="en-US" altLang="en-US" sz="1800" b="1" dirty="0"/>
              <a:t>Timeline: </a:t>
            </a:r>
            <a:r>
              <a:rPr lang="en-US" altLang="en-US" sz="1800" dirty="0"/>
              <a:t>FY2019-FY2020</a:t>
            </a:r>
          </a:p>
          <a:p>
            <a:endParaRPr lang="en-US" alt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t>Redesigning Massachusetts State Financial Aid</a:t>
            </a:r>
          </a:p>
          <a:p>
            <a:pPr>
              <a:defRPr/>
            </a:pPr>
            <a:endParaRPr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2AD1D391-FA1C-46E7-B3A8-FBB1D0888E4C}"/>
              </a:ext>
            </a:extLst>
          </p:cNvPr>
          <p:cNvSpPr txBox="1">
            <a:spLocks/>
          </p:cNvSpPr>
          <p:nvPr/>
        </p:nvSpPr>
        <p:spPr bwMode="auto">
          <a:xfrm>
            <a:off x="381000" y="601717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9pPr>
            <a:extLst/>
          </a:lstStyle>
          <a:p>
            <a:r>
              <a:rPr lang="en-US" altLang="en-US" dirty="0"/>
              <a:t>Recommendations &amp; Action Steps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eaLnBrk="1" hangingPunct="1"/>
            <a:r>
              <a:rPr lang="en-US" altLang="en-US" sz="1800" b="1" dirty="0"/>
              <a:t>Recommendation 2: </a:t>
            </a:r>
          </a:p>
          <a:p>
            <a:pPr lvl="1" eaLnBrk="1" hangingPunct="1"/>
            <a:r>
              <a:rPr lang="en-US" altLang="en-US" sz="2200" b="1" dirty="0"/>
              <a:t>Consolidate programs with similar goals</a:t>
            </a:r>
            <a:r>
              <a:rPr lang="en-US" altLang="en-US" sz="2200" dirty="0"/>
              <a:t> into a simpler, more streamlined system</a:t>
            </a:r>
            <a:r>
              <a:rPr lang="en-US" altLang="en-US" sz="2200" b="1" dirty="0"/>
              <a:t> </a:t>
            </a:r>
            <a:r>
              <a:rPr lang="en-US" altLang="en-US" sz="2200" dirty="0"/>
              <a:t>to facilitate student planning for college and improve their understanding of the Commonwealth’s investment in their education </a:t>
            </a:r>
          </a:p>
          <a:p>
            <a:pPr eaLnBrk="1" hangingPunct="1"/>
            <a:r>
              <a:rPr lang="en-US" altLang="en-US" sz="1800" b="1" dirty="0"/>
              <a:t>Action Steps:</a:t>
            </a:r>
          </a:p>
          <a:p>
            <a:pPr lvl="1" eaLnBrk="1" hangingPunct="1">
              <a:spcBef>
                <a:spcPts val="475"/>
              </a:spcBef>
            </a:pPr>
            <a:r>
              <a:rPr lang="en-US" altLang="en-US" sz="1800" dirty="0"/>
              <a:t>DHE will work with stakeholders to develop a plan to:</a:t>
            </a:r>
          </a:p>
          <a:p>
            <a:pPr lvl="2" eaLnBrk="1" hangingPunct="1">
              <a:spcBef>
                <a:spcPts val="475"/>
              </a:spcBef>
            </a:pPr>
            <a:r>
              <a:rPr lang="en-US" altLang="en-US" sz="1800" dirty="0"/>
              <a:t>Reform MASSGrant by converting needs-based resources from other programs into a single funding source that serves the same students </a:t>
            </a:r>
          </a:p>
          <a:p>
            <a:pPr lvl="2" eaLnBrk="1" hangingPunct="1">
              <a:spcBef>
                <a:spcPts val="475"/>
              </a:spcBef>
            </a:pPr>
            <a:r>
              <a:rPr lang="en-US" altLang="en-US" sz="1800" dirty="0"/>
              <a:t>Maintain current level of support to students within public and private sectors, to ensure that that there is no diminishment of state support based on program consolidation</a:t>
            </a:r>
          </a:p>
          <a:p>
            <a:pPr lvl="2" eaLnBrk="1" hangingPunct="1">
              <a:spcBef>
                <a:spcPts val="475"/>
              </a:spcBef>
            </a:pPr>
            <a:endParaRPr lang="en-US" altLang="en-US" sz="1800" dirty="0"/>
          </a:p>
          <a:p>
            <a:pPr eaLnBrk="1" hangingPunct="1">
              <a:spcBef>
                <a:spcPts val="475"/>
              </a:spcBef>
            </a:pPr>
            <a:r>
              <a:rPr lang="en-US" altLang="en-US" sz="1800" b="1" dirty="0"/>
              <a:t>Timeline:</a:t>
            </a:r>
            <a:r>
              <a:rPr lang="en-US" altLang="en-US" sz="1800" dirty="0"/>
              <a:t> Implementation – FY2020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rPr dirty="0"/>
              <a:t>Redesigning Massachusetts State Financial Aid</a:t>
            </a:r>
          </a:p>
          <a:p>
            <a:pPr>
              <a:defRPr/>
            </a:pPr>
            <a:endParaRPr dirty="0"/>
          </a:p>
        </p:txBody>
      </p:sp>
      <p:sp>
        <p:nvSpPr>
          <p:cNvPr id="7" name="Title 3">
            <a:extLst>
              <a:ext uri="{FF2B5EF4-FFF2-40B4-BE49-F238E27FC236}">
                <a16:creationId xmlns="" xmlns:a16="http://schemas.microsoft.com/office/drawing/2014/main" id="{0BAAA840-AA5F-4E1C-B1DA-7A3D35C924D1}"/>
              </a:ext>
            </a:extLst>
          </p:cNvPr>
          <p:cNvSpPr txBox="1">
            <a:spLocks/>
          </p:cNvSpPr>
          <p:nvPr/>
        </p:nvSpPr>
        <p:spPr bwMode="auto">
          <a:xfrm>
            <a:off x="304253" y="5334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Segoe UI Bold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bg1"/>
                </a:solidFill>
                <a:latin typeface="Corbel" pitchFamily="34" charset="0"/>
              </a:defRPr>
            </a:lvl9pPr>
            <a:extLst/>
          </a:lstStyle>
          <a:p>
            <a:r>
              <a:rPr lang="en-US" altLang="en-US" dirty="0"/>
              <a:t>Recommendations &amp; Action Steps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6"/>
          <a:stretch>
            <a:fillRect/>
          </a:stretch>
        </p:blipFill>
        <p:spPr bwMode="auto">
          <a:xfrm>
            <a:off x="914400" y="2038350"/>
            <a:ext cx="534035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t>Redesigning Massachusetts State Financial Aid</a:t>
            </a:r>
          </a:p>
        </p:txBody>
      </p:sp>
      <p:sp>
        <p:nvSpPr>
          <p:cNvPr id="1843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/>
              <a:t>Overlap in State Need-Based Grant Awards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7938" y="2905125"/>
            <a:ext cx="21256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MASS Grant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789238"/>
            <a:ext cx="19002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Cash Grant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6294438"/>
            <a:ext cx="32527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Need-Based Waiver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186488" y="1733550"/>
            <a:ext cx="2805112" cy="421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3600"/>
              </a:spcAft>
              <a:buFontTx/>
              <a:buNone/>
              <a:defRPr/>
            </a:pPr>
            <a:r>
              <a:rPr lang="en-US" sz="2800" b="1" kern="0" dirty="0">
                <a:solidFill>
                  <a:srgbClr val="C00000"/>
                </a:solidFill>
                <a:latin typeface="Palatino Linotype" panose="02040502050505030304" pitchFamily="18" charset="0"/>
              </a:rPr>
              <a:t>68% </a:t>
            </a:r>
            <a:r>
              <a:rPr lang="en-US" sz="2800" kern="0" dirty="0">
                <a:latin typeface="Palatino Linotype" panose="02040502050505030304" pitchFamily="18" charset="0"/>
              </a:rPr>
              <a:t>of </a:t>
            </a:r>
            <a:r>
              <a:rPr lang="en-US" sz="2800" b="1" i="1" kern="0" dirty="0">
                <a:latin typeface="Palatino Linotype" panose="02040502050505030304" pitchFamily="18" charset="0"/>
              </a:rPr>
              <a:t>Cash Grant</a:t>
            </a:r>
            <a:r>
              <a:rPr lang="en-US" sz="2800" b="1" kern="0" dirty="0">
                <a:latin typeface="Palatino Linotype" panose="02040502050505030304" pitchFamily="18" charset="0"/>
              </a:rPr>
              <a:t> </a:t>
            </a:r>
            <a:r>
              <a:rPr lang="en-US" sz="2800" kern="0" dirty="0">
                <a:latin typeface="Palatino Linotype" panose="02040502050505030304" pitchFamily="18" charset="0"/>
              </a:rPr>
              <a:t>recipients also received a </a:t>
            </a:r>
            <a:r>
              <a:rPr lang="en-US" sz="2800" b="1" i="1" kern="0" dirty="0">
                <a:latin typeface="Palatino Linotype" panose="02040502050505030304" pitchFamily="18" charset="0"/>
              </a:rPr>
              <a:t>MASS Grant</a:t>
            </a:r>
            <a:endParaRPr lang="en-US" sz="2800" i="1" kern="0" dirty="0">
              <a:latin typeface="Palatino Linotype" panose="02040502050505030304" pitchFamily="18" charset="0"/>
            </a:endParaRP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/>
            </a:pPr>
            <a:r>
              <a:rPr lang="en-US" sz="2800" b="1" kern="0" dirty="0">
                <a:solidFill>
                  <a:srgbClr val="C00000"/>
                </a:solidFill>
                <a:latin typeface="Palatino Linotype" panose="02040502050505030304" pitchFamily="18" charset="0"/>
              </a:rPr>
              <a:t>70% </a:t>
            </a:r>
            <a:r>
              <a:rPr lang="en-US" sz="2800" kern="0" dirty="0">
                <a:latin typeface="Palatino Linotype" panose="02040502050505030304" pitchFamily="18" charset="0"/>
              </a:rPr>
              <a:t>of </a:t>
            </a:r>
            <a:r>
              <a:rPr lang="en-US" sz="2800" b="1" i="1" kern="0" dirty="0">
                <a:latin typeface="Palatino Linotype" panose="02040502050505030304" pitchFamily="18" charset="0"/>
              </a:rPr>
              <a:t>Need-based Waiver </a:t>
            </a:r>
            <a:r>
              <a:rPr lang="en-US" sz="2800" kern="0" dirty="0">
                <a:latin typeface="Palatino Linotype" panose="02040502050505030304" pitchFamily="18" charset="0"/>
              </a:rPr>
              <a:t>recipients also received a </a:t>
            </a:r>
            <a:r>
              <a:rPr lang="en-US" sz="2800" b="1" i="1" kern="0" dirty="0">
                <a:latin typeface="Palatino Linotype" panose="02040502050505030304" pitchFamily="18" charset="0"/>
              </a:rPr>
              <a:t>MASS Grant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62163" y="4113213"/>
            <a:ext cx="14287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b="1">
                <a:solidFill>
                  <a:srgbClr val="C00000"/>
                </a:solidFill>
              </a:rPr>
              <a:t>7,115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 sz="2000" b="1">
                <a:solidFill>
                  <a:srgbClr val="C00000"/>
                </a:solidFill>
              </a:rPr>
              <a:t>(</a:t>
            </a:r>
            <a:r>
              <a:rPr lang="en-US" altLang="en-US" sz="2000" b="1" i="1">
                <a:solidFill>
                  <a:srgbClr val="C00000"/>
                </a:solidFill>
              </a:rPr>
              <a:t>all three</a:t>
            </a:r>
            <a:r>
              <a:rPr lang="en-US" altLang="en-US" sz="2000" b="1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00400" y="5529263"/>
            <a:ext cx="1023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4,892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62200" y="3014663"/>
            <a:ext cx="996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3,948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98950" y="3319463"/>
            <a:ext cx="11112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8,815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95438" y="5913438"/>
            <a:ext cx="9953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2,447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2638" y="3170238"/>
            <a:ext cx="9699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2,343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58838" y="4837113"/>
            <a:ext cx="1023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</a:rPr>
              <a:t>2,774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62000" y="1457325"/>
            <a:ext cx="4800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>
            <a:lvl1pPr marL="438150" indent="-319088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sz="2700" b="1" dirty="0">
                <a:latin typeface="Palatino Linotype" panose="02040502050505030304" pitchFamily="18" charset="0"/>
              </a:rPr>
              <a:t>Public Institutions, FY2014</a:t>
            </a:r>
          </a:p>
          <a:p>
            <a:pPr marL="0" indent="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sz="2400" b="1" i="1" kern="0" dirty="0">
                <a:latin typeface="Palatino Linotype" panose="02040502050505030304" pitchFamily="18" charset="0"/>
              </a:rPr>
              <a:t>Full-Time/Full-Year students</a:t>
            </a:r>
            <a:endParaRPr lang="en-US" sz="2400" b="1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0" b="5656"/>
          <a:stretch>
            <a:fillRect/>
          </a:stretch>
        </p:blipFill>
        <p:spPr bwMode="auto">
          <a:xfrm>
            <a:off x="512763" y="2047875"/>
            <a:ext cx="5964237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575" cy="457200"/>
          </a:xfrm>
        </p:spPr>
        <p:txBody>
          <a:bodyPr/>
          <a:lstStyle/>
          <a:p>
            <a:pPr>
              <a:defRPr/>
            </a:pPr>
            <a:r>
              <a:t>Redesigning Massachusetts State Financial Aid</a:t>
            </a:r>
          </a:p>
        </p:txBody>
      </p:sp>
      <p:sp>
        <p:nvSpPr>
          <p:cNvPr id="1946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/>
              <a:t>Overlap in State Need-Based Grant Awards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2925" y="3506788"/>
            <a:ext cx="12906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MASS Grant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88" y="4038600"/>
            <a:ext cx="116681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Gilbert Grant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465888" y="1854200"/>
            <a:ext cx="2525712" cy="2184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95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/>
            </a:pPr>
            <a:r>
              <a:rPr lang="en-US" sz="2800" b="1" kern="0" dirty="0">
                <a:solidFill>
                  <a:srgbClr val="C00000"/>
                </a:solidFill>
                <a:latin typeface="Palatino Linotype" panose="02040502050505030304" pitchFamily="18" charset="0"/>
              </a:rPr>
              <a:t>73% </a:t>
            </a:r>
            <a:r>
              <a:rPr lang="en-US" sz="2800" kern="0" dirty="0">
                <a:latin typeface="Palatino Linotype" panose="02040502050505030304" pitchFamily="18" charset="0"/>
              </a:rPr>
              <a:t>of Gilbert Grant recipients also received a MASS Grant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7713" y="4286250"/>
            <a:ext cx="10414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7,568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3100" y="4745038"/>
            <a:ext cx="1079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10000"/>
                  </a:schemeClr>
                </a:solidFill>
                <a:latin typeface="Arial" charset="0"/>
                <a:cs typeface="+mn-cs"/>
              </a:rPr>
              <a:t>2,093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68538" y="3924300"/>
            <a:ext cx="142875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2800" b="1">
                <a:solidFill>
                  <a:srgbClr val="C00000"/>
                </a:solidFill>
              </a:rPr>
              <a:t>5,552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 sz="2400" b="1">
                <a:solidFill>
                  <a:srgbClr val="C00000"/>
                </a:solidFill>
              </a:rPr>
              <a:t>(</a:t>
            </a:r>
            <a:r>
              <a:rPr lang="en-US" altLang="en-US" sz="2400" b="1" i="1">
                <a:solidFill>
                  <a:srgbClr val="C00000"/>
                </a:solidFill>
              </a:rPr>
              <a:t>both</a:t>
            </a:r>
            <a:r>
              <a:rPr lang="en-US" altLang="en-US" sz="2400" b="1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4800600" cy="75247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en-US" sz="2700" b="1" dirty="0">
                <a:latin typeface="Palatino Linotype" panose="02040502050505030304" pitchFamily="18" charset="0"/>
              </a:rPr>
              <a:t>Private Institutions, FY2014</a:t>
            </a:r>
          </a:p>
          <a:p>
            <a:pPr marL="0" indent="0" algn="ctr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en-US" sz="2400" b="1" i="1" kern="0" dirty="0">
                <a:latin typeface="Palatino Linotype" panose="02040502050505030304" pitchFamily="18" charset="0"/>
              </a:rPr>
              <a:t>Full-Time/Full-Year students</a:t>
            </a:r>
            <a:endParaRPr lang="en-US" sz="2400" b="1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01F5B"/>
    </a:dk2>
    <a:lt2>
      <a:srgbClr val="EAECEE"/>
    </a:lt2>
    <a:accent1>
      <a:srgbClr val="CF0A2C"/>
    </a:accent1>
    <a:accent2>
      <a:srgbClr val="F37121"/>
    </a:accent2>
    <a:accent3>
      <a:srgbClr val="FFC627"/>
    </a:accent3>
    <a:accent4>
      <a:srgbClr val="00AF41"/>
    </a:accent4>
    <a:accent5>
      <a:srgbClr val="009BDE"/>
    </a:accent5>
    <a:accent6>
      <a:srgbClr val="8D734A"/>
    </a:accent6>
    <a:hlink>
      <a:srgbClr val="7030A0"/>
    </a:hlink>
    <a:folHlink>
      <a:srgbClr val="99A4AD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01F5B"/>
    </a:dk2>
    <a:lt2>
      <a:srgbClr val="EAECEE"/>
    </a:lt2>
    <a:accent1>
      <a:srgbClr val="CF0A2C"/>
    </a:accent1>
    <a:accent2>
      <a:srgbClr val="F37121"/>
    </a:accent2>
    <a:accent3>
      <a:srgbClr val="FFC627"/>
    </a:accent3>
    <a:accent4>
      <a:srgbClr val="00AF41"/>
    </a:accent4>
    <a:accent5>
      <a:srgbClr val="009BDE"/>
    </a:accent5>
    <a:accent6>
      <a:srgbClr val="8D734A"/>
    </a:accent6>
    <a:hlink>
      <a:srgbClr val="7030A0"/>
    </a:hlink>
    <a:folHlink>
      <a:srgbClr val="99A4AD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01F5B"/>
    </a:dk2>
    <a:lt2>
      <a:srgbClr val="EAECEE"/>
    </a:lt2>
    <a:accent1>
      <a:srgbClr val="CF0A2C"/>
    </a:accent1>
    <a:accent2>
      <a:srgbClr val="F37121"/>
    </a:accent2>
    <a:accent3>
      <a:srgbClr val="FFC627"/>
    </a:accent3>
    <a:accent4>
      <a:srgbClr val="00AF41"/>
    </a:accent4>
    <a:accent5>
      <a:srgbClr val="009BDE"/>
    </a:accent5>
    <a:accent6>
      <a:srgbClr val="8D734A"/>
    </a:accent6>
    <a:hlink>
      <a:srgbClr val="7030A0"/>
    </a:hlink>
    <a:folHlink>
      <a:srgbClr val="99A4A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19792</TotalTime>
  <Words>1219</Words>
  <Application>Microsoft Office PowerPoint</Application>
  <PresentationFormat>On-screen Show (4:3)</PresentationFormat>
  <Paragraphs>165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Corbel</vt:lpstr>
      <vt:lpstr>Franklin Gothic Demi</vt:lpstr>
      <vt:lpstr>Palatino Linotype</vt:lpstr>
      <vt:lpstr>Segoe UI</vt:lpstr>
      <vt:lpstr>Segoe UI Bold</vt:lpstr>
      <vt:lpstr>Wingdings</vt:lpstr>
      <vt:lpstr>Wingdings 2</vt:lpstr>
      <vt:lpstr>Wingdings 3</vt:lpstr>
      <vt:lpstr>DHE PowerPoint</vt:lpstr>
      <vt:lpstr>PowerPoint Presentation</vt:lpstr>
      <vt:lpstr>Background</vt:lpstr>
      <vt:lpstr>Study Overview</vt:lpstr>
      <vt:lpstr>Summary of Study Recommendations</vt:lpstr>
      <vt:lpstr>Recommendations &amp; Action Steps</vt:lpstr>
      <vt:lpstr>PowerPoint Presentation</vt:lpstr>
      <vt:lpstr>PowerPoint Presentation</vt:lpstr>
      <vt:lpstr>Overlap in State Need-Based Grant Awards</vt:lpstr>
      <vt:lpstr>Overlap in State Need-Based Grant Awards</vt:lpstr>
      <vt:lpstr>PowerPoint Presentation</vt:lpstr>
      <vt:lpstr>PowerPoint Presentation</vt:lpstr>
      <vt:lpstr>PowerPoint Presentation</vt:lpstr>
      <vt:lpstr>PowerPoint Presentation</vt:lpstr>
      <vt:lpstr>Programs Not Recommended for Change</vt:lpstr>
      <vt:lpstr>Key Factors for Policy Recommendations</vt:lpstr>
      <vt:lpstr>Next Steps</vt:lpstr>
      <vt:lpstr>Questions &amp; Discussion</vt:lpstr>
    </vt:vector>
  </TitlesOfParts>
  <Company>Massachusetts Department of Higher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Massachusetts State Financial Aid Study</dc:title>
  <dc:creator>Mealey, Sarah (RGT)</dc:creator>
  <cp:lastModifiedBy>Mealey, Sarah (DHE)</cp:lastModifiedBy>
  <cp:revision>186</cp:revision>
  <cp:lastPrinted>2018-05-01T03:00:31Z</cp:lastPrinted>
  <dcterms:created xsi:type="dcterms:W3CDTF">2018-03-05T20:06:25Z</dcterms:created>
  <dcterms:modified xsi:type="dcterms:W3CDTF">2018-05-03T15:10:52Z</dcterms:modified>
</cp:coreProperties>
</file>